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36" autoAdjust="0"/>
  </p:normalViewPr>
  <p:slideViewPr>
    <p:cSldViewPr>
      <p:cViewPr varScale="1">
        <p:scale>
          <a:sx n="96" d="100"/>
          <a:sy n="96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160C-EABE-4494-A62E-71DA0DAA8B0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40CB-657E-49C5-963B-DE1A3BF1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 of 2016, there were 5,000 congregations in the United Church</a:t>
            </a:r>
            <a:r>
              <a:rPr lang="en-US" baseline="0" dirty="0" smtClean="0"/>
              <a:t> </a:t>
            </a:r>
            <a:r>
              <a:rPr lang="en-US" dirty="0" smtClean="0"/>
              <a:t>of Christ with a total of 880,383 members. Overall, the membership of the</a:t>
            </a:r>
            <a:r>
              <a:rPr lang="en-US" baseline="0" dirty="0" smtClean="0"/>
              <a:t> </a:t>
            </a:r>
            <a:r>
              <a:rPr lang="en-US" dirty="0" smtClean="0"/>
              <a:t>UCC represented less than one percent (0.6%) of total U.S. congregational</a:t>
            </a:r>
            <a:r>
              <a:rPr lang="en-US" baseline="0" dirty="0" smtClean="0"/>
              <a:t> </a:t>
            </a:r>
            <a:r>
              <a:rPr lang="en-US" dirty="0" smtClean="0"/>
              <a:t>membership and was concentrated in the Great Lakes, Middle Atlantic, and New England regions of the country.</a:t>
            </a:r>
            <a:r>
              <a:rPr lang="en-US" baseline="0" dirty="0" smtClean="0"/>
              <a:t> </a:t>
            </a:r>
            <a:r>
              <a:rPr lang="en-US" dirty="0" smtClean="0"/>
              <a:t>In determining congregational statistics by state, 11.8% of all UCC</a:t>
            </a:r>
            <a:r>
              <a:rPr lang="en-US" baseline="0" dirty="0" smtClean="0"/>
              <a:t> </a:t>
            </a:r>
            <a:r>
              <a:rPr lang="en-US" dirty="0" smtClean="0"/>
              <a:t>congregations were located in Pennsylvania, which reported the greatest</a:t>
            </a:r>
            <a:r>
              <a:rPr lang="en-US" baseline="0" dirty="0" smtClean="0"/>
              <a:t> </a:t>
            </a:r>
            <a:r>
              <a:rPr lang="en-US" dirty="0" smtClean="0"/>
              <a:t>number of congregations. In total, the top five states with the most</a:t>
            </a:r>
            <a:r>
              <a:rPr lang="en-US" baseline="0" dirty="0" smtClean="0"/>
              <a:t> </a:t>
            </a:r>
            <a:r>
              <a:rPr lang="en-US" dirty="0" smtClean="0"/>
              <a:t>congregations contained over one-third (37.6%) of all UCC congregations.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9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1950s, enrollment and attendance numbers for Christian</a:t>
            </a:r>
            <a:r>
              <a:rPr lang="en-US" baseline="0" dirty="0" smtClean="0"/>
              <a:t> </a:t>
            </a:r>
            <a:r>
              <a:rPr lang="en-US" dirty="0" smtClean="0"/>
              <a:t>Education/Faith Formation programming (also known as Church School</a:t>
            </a:r>
          </a:p>
          <a:p>
            <a:r>
              <a:rPr lang="en-US" dirty="0" smtClean="0"/>
              <a:t>or Sunday School enrollment in previous years) has been declining</a:t>
            </a:r>
            <a:r>
              <a:rPr lang="en-US" baseline="0" dirty="0" smtClean="0"/>
              <a:t> </a:t>
            </a:r>
            <a:r>
              <a:rPr lang="en-US" dirty="0" smtClean="0"/>
              <a:t>along with membership numbers. While this decline is not surprising,</a:t>
            </a:r>
          </a:p>
          <a:p>
            <a:r>
              <a:rPr lang="en-US" dirty="0" smtClean="0"/>
              <a:t>it is interesting to note that overall participation/enrollment rates,</a:t>
            </a:r>
            <a:r>
              <a:rPr lang="en-US" baseline="0" dirty="0" smtClean="0"/>
              <a:t> </a:t>
            </a:r>
            <a:r>
              <a:rPr lang="en-US" dirty="0" smtClean="0"/>
              <a:t>when computed as a percentage of total membership, have decreased</a:t>
            </a:r>
          </a:p>
          <a:p>
            <a:r>
              <a:rPr lang="en-US" dirty="0" smtClean="0"/>
              <a:t>significantly from the 1950s and 1960s but has not changed dramatically</a:t>
            </a:r>
            <a:r>
              <a:rPr lang="en-US" baseline="0" dirty="0" smtClean="0"/>
              <a:t> </a:t>
            </a:r>
            <a:r>
              <a:rPr lang="en-US" dirty="0" smtClean="0"/>
              <a:t>in the last several years. Currently, percentages indicate that roughly two</a:t>
            </a:r>
          </a:p>
          <a:p>
            <a:r>
              <a:rPr lang="en-US" dirty="0" smtClean="0"/>
              <a:t>out of every ten people in the UCC (19.5%) participated in these types of</a:t>
            </a:r>
            <a:r>
              <a:rPr lang="en-US" baseline="0" dirty="0" smtClean="0"/>
              <a:t> </a:t>
            </a:r>
            <a:r>
              <a:rPr lang="en-US" dirty="0" smtClean="0"/>
              <a:t>programs in 2016, at least in the traditional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comparing participation/enrollment with average weekly</a:t>
            </a:r>
            <a:r>
              <a:rPr lang="en-US" baseline="0" dirty="0" smtClean="0"/>
              <a:t> </a:t>
            </a:r>
            <a:r>
              <a:rPr lang="en-US" dirty="0" smtClean="0"/>
              <a:t>attendance figures, even fewer children and adults participated in</a:t>
            </a:r>
            <a:r>
              <a:rPr lang="en-US" baseline="0" dirty="0" smtClean="0"/>
              <a:t> </a:t>
            </a:r>
            <a:r>
              <a:rPr lang="en-US" dirty="0" smtClean="0"/>
              <a:t>Christian Education/Faith Formation programs on a regular basis. The</a:t>
            </a:r>
            <a:r>
              <a:rPr lang="en-US" baseline="0" dirty="0" smtClean="0"/>
              <a:t> </a:t>
            </a:r>
            <a:r>
              <a:rPr lang="en-US" dirty="0" smtClean="0"/>
              <a:t>gap between enrollment and attendance has increased incrementally over</a:t>
            </a:r>
          </a:p>
          <a:p>
            <a:r>
              <a:rPr lang="en-US" dirty="0" smtClean="0"/>
              <a:t>time, meaning that smaller percentages of total participants in Christian</a:t>
            </a:r>
            <a:r>
              <a:rPr lang="en-US" baseline="0" dirty="0" smtClean="0"/>
              <a:t> </a:t>
            </a:r>
            <a:r>
              <a:rPr lang="en-US" dirty="0" smtClean="0"/>
              <a:t>Education/Faith Formation programs are attending these programs on a</a:t>
            </a:r>
          </a:p>
          <a:p>
            <a:r>
              <a:rPr lang="en-US" dirty="0" smtClean="0"/>
              <a:t>weekly basis. These patterns matched average weekly worship attendance</a:t>
            </a:r>
            <a:r>
              <a:rPr lang="en-US" baseline="0" dirty="0" smtClean="0"/>
              <a:t> </a:t>
            </a:r>
            <a:r>
              <a:rPr lang="en-US" dirty="0" smtClean="0"/>
              <a:t>patterns, which have also decreased over time.</a:t>
            </a:r>
            <a:r>
              <a:rPr lang="en-US" baseline="0" dirty="0" smtClean="0"/>
              <a:t> </a:t>
            </a:r>
            <a:r>
              <a:rPr lang="en-US" dirty="0" smtClean="0"/>
              <a:t>In general, adult Faith Formation programs were attended more</a:t>
            </a:r>
            <a:r>
              <a:rPr lang="en-US" baseline="0" dirty="0" smtClean="0"/>
              <a:t> </a:t>
            </a:r>
            <a:r>
              <a:rPr lang="en-US" dirty="0" smtClean="0"/>
              <a:t>regularly than children/youth programs. This may be due to a number</a:t>
            </a:r>
            <a:r>
              <a:rPr lang="en-US" baseline="0" dirty="0" smtClean="0"/>
              <a:t> </a:t>
            </a:r>
            <a:r>
              <a:rPr lang="en-US" dirty="0" smtClean="0"/>
              <a:t>of factors including competing interests for young people’s attention on</a:t>
            </a:r>
            <a:r>
              <a:rPr lang="en-US" baseline="0" dirty="0" smtClean="0"/>
              <a:t> </a:t>
            </a:r>
            <a:r>
              <a:rPr lang="en-US" dirty="0" smtClean="0"/>
              <a:t>Sunday mornings, the overall decline in numbers of younger people in</a:t>
            </a:r>
            <a:r>
              <a:rPr lang="en-US" baseline="0" dirty="0" smtClean="0"/>
              <a:t> </a:t>
            </a:r>
            <a:r>
              <a:rPr lang="en-US" dirty="0" smtClean="0"/>
              <a:t>congregational life, and increases in the diversity of family situations</a:t>
            </a:r>
            <a:r>
              <a:rPr lang="en-US" baseline="0" dirty="0" smtClean="0"/>
              <a:t> </a:t>
            </a:r>
            <a:r>
              <a:rPr lang="en-US" dirty="0" smtClean="0"/>
              <a:t>around divorce and co-parenting.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 decade, there was a 106.8% increase in the number of Open and</a:t>
            </a:r>
            <a:r>
              <a:rPr lang="en-US" baseline="0" dirty="0" smtClean="0"/>
              <a:t> </a:t>
            </a:r>
            <a:r>
              <a:rPr lang="en-US" dirty="0" smtClean="0"/>
              <a:t>Affirming (ONA) congregations in the United Church of Christ, from 671</a:t>
            </a:r>
            <a:r>
              <a:rPr lang="en-US" baseline="0" dirty="0" smtClean="0"/>
              <a:t> </a:t>
            </a:r>
            <a:r>
              <a:rPr lang="en-US" dirty="0" smtClean="0"/>
              <a:t>churches (12.2% of all UCC churches in 2006) to 1,388 churches (27.8% of</a:t>
            </a:r>
            <a:r>
              <a:rPr lang="en-US" baseline="0" dirty="0" smtClean="0"/>
              <a:t> </a:t>
            </a:r>
            <a:r>
              <a:rPr lang="en-US" dirty="0" smtClean="0"/>
              <a:t>all UCC congregations in 2016). The majority of congregations that were</a:t>
            </a:r>
            <a:r>
              <a:rPr lang="en-US" baseline="0" dirty="0" smtClean="0"/>
              <a:t> </a:t>
            </a:r>
            <a:r>
              <a:rPr lang="en-US" dirty="0" smtClean="0"/>
              <a:t>identified as ONA tended to be organized prior to 1940 since the majority</a:t>
            </a:r>
            <a:r>
              <a:rPr lang="en-US" baseline="0" dirty="0" smtClean="0"/>
              <a:t> </a:t>
            </a:r>
            <a:r>
              <a:rPr lang="en-US" dirty="0" smtClean="0"/>
              <a:t>of all UCC congregations were organized in this time period as well;</a:t>
            </a:r>
            <a:r>
              <a:rPr lang="en-US" baseline="0" dirty="0" smtClean="0"/>
              <a:t> </a:t>
            </a:r>
            <a:r>
              <a:rPr lang="en-US" dirty="0" smtClean="0"/>
              <a:t>however, it is important to note that greater percentages of newer congregations</a:t>
            </a:r>
            <a:r>
              <a:rPr lang="en-US" baseline="0" dirty="0" smtClean="0"/>
              <a:t> </a:t>
            </a:r>
            <a:r>
              <a:rPr lang="en-US" dirty="0" smtClean="0"/>
              <a:t>were identified as ONA compared with older congregations. For</a:t>
            </a:r>
            <a:r>
              <a:rPr lang="en-US" baseline="0" dirty="0" smtClean="0"/>
              <a:t> </a:t>
            </a:r>
            <a:r>
              <a:rPr lang="en-US" dirty="0" smtClean="0"/>
              <a:t>example, nearly four in ten (38.8%) congregations that organized since</a:t>
            </a:r>
            <a:r>
              <a:rPr lang="en-US" baseline="0" dirty="0" smtClean="0"/>
              <a:t> </a:t>
            </a:r>
            <a:r>
              <a:rPr lang="en-US" dirty="0" smtClean="0"/>
              <a:t>1970 were identified as ONA. Older congregations organized prior to 1970</a:t>
            </a:r>
            <a:r>
              <a:rPr lang="en-US" baseline="0" dirty="0" smtClean="0"/>
              <a:t> </a:t>
            </a:r>
            <a:r>
              <a:rPr lang="en-US" dirty="0" smtClean="0"/>
              <a:t>were less likely to be ONA (26.5%).</a:t>
            </a:r>
            <a:r>
              <a:rPr lang="en-US" baseline="0" dirty="0" smtClean="0"/>
              <a:t> </a:t>
            </a:r>
            <a:r>
              <a:rPr lang="en-US" dirty="0" smtClean="0"/>
              <a:t>Roughly eight in ten (84.1%) congregations self-identified as being accessible</a:t>
            </a:r>
            <a:r>
              <a:rPr lang="en-US" baseline="0" dirty="0" smtClean="0"/>
              <a:t> </a:t>
            </a:r>
            <a:r>
              <a:rPr lang="en-US" dirty="0" smtClean="0"/>
              <a:t>to individuals with disabilities. While the specific types and degrees</a:t>
            </a:r>
            <a:r>
              <a:rPr lang="en-US" baseline="0" dirty="0" smtClean="0"/>
              <a:t> </a:t>
            </a:r>
            <a:r>
              <a:rPr lang="en-US" dirty="0" smtClean="0"/>
              <a:t>of accessibility among these congregations were not known, it is interesting</a:t>
            </a:r>
            <a:r>
              <a:rPr lang="en-US" baseline="0" dirty="0" smtClean="0"/>
              <a:t> </a:t>
            </a:r>
            <a:r>
              <a:rPr lang="en-US" dirty="0" smtClean="0"/>
              <a:t>to note that</a:t>
            </a:r>
            <a:r>
              <a:rPr lang="en-US" baseline="0" dirty="0" smtClean="0"/>
              <a:t> </a:t>
            </a:r>
            <a:r>
              <a:rPr lang="en-US" dirty="0" smtClean="0"/>
              <a:t>congregations organized before 1970 identified as accessible</a:t>
            </a:r>
            <a:r>
              <a:rPr lang="en-US" baseline="0" dirty="0" smtClean="0"/>
              <a:t> </a:t>
            </a:r>
            <a:r>
              <a:rPr lang="en-US" dirty="0" smtClean="0"/>
              <a:t>at greater percentages (85.6%) than congregations organized since</a:t>
            </a:r>
          </a:p>
          <a:p>
            <a:r>
              <a:rPr lang="en-US" dirty="0" smtClean="0"/>
              <a:t>1970 (71.7%).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7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statistics indicated that an average of 909 community members</a:t>
            </a:r>
            <a:r>
              <a:rPr lang="en-US" baseline="0" dirty="0" smtClean="0"/>
              <a:t> </a:t>
            </a:r>
            <a:r>
              <a:rPr lang="en-US" dirty="0" smtClean="0"/>
              <a:t>was impacted by each local church’s outreach activities and initiatives in</a:t>
            </a:r>
          </a:p>
          <a:p>
            <a:r>
              <a:rPr lang="en-US" dirty="0" smtClean="0"/>
              <a:t>2016. As expected, larger congregations reported greater numbers. The total</a:t>
            </a:r>
            <a:r>
              <a:rPr lang="en-US" baseline="0" dirty="0" smtClean="0"/>
              <a:t> </a:t>
            </a:r>
            <a:r>
              <a:rPr lang="en-US" dirty="0" smtClean="0"/>
              <a:t>sum of community members engaged in 2016 was 1,514,812 with 31.3%</a:t>
            </a:r>
            <a:r>
              <a:rPr lang="en-US" baseline="0" dirty="0" smtClean="0"/>
              <a:t> </a:t>
            </a:r>
            <a:r>
              <a:rPr lang="en-US" dirty="0" smtClean="0"/>
              <a:t>of all congregations reporting (including new/proposed congregations),</a:t>
            </a:r>
            <a:r>
              <a:rPr lang="en-US" baseline="0" dirty="0" smtClean="0"/>
              <a:t> </a:t>
            </a:r>
            <a:r>
              <a:rPr lang="en-US" dirty="0" smtClean="0"/>
              <a:t>which was a 97.5% increase from 2014 (766,719 engaged with 22.4% of</a:t>
            </a:r>
            <a:r>
              <a:rPr lang="en-US" baseline="0" dirty="0" smtClean="0"/>
              <a:t> </a:t>
            </a:r>
            <a:r>
              <a:rPr lang="en-US" dirty="0" smtClean="0"/>
              <a:t>congregations reporting), the first year that this category was included in</a:t>
            </a:r>
            <a:r>
              <a:rPr lang="en-US" baseline="0" dirty="0" smtClean="0"/>
              <a:t> </a:t>
            </a:r>
            <a:r>
              <a:rPr lang="en-US" dirty="0" smtClean="0"/>
              <a:t>annual church reporting. The significant increase was due most likely to</a:t>
            </a:r>
            <a:r>
              <a:rPr lang="en-US" baseline="0" dirty="0" smtClean="0"/>
              <a:t> </a:t>
            </a:r>
            <a:r>
              <a:rPr lang="en-US" dirty="0" smtClean="0"/>
              <a:t>increased familiarity with, and awareness of, this reporting category by</a:t>
            </a:r>
            <a:r>
              <a:rPr lang="en-US" baseline="0" dirty="0" smtClean="0"/>
              <a:t> </a:t>
            </a:r>
            <a:r>
              <a:rPr lang="en-US" dirty="0" smtClean="0"/>
              <a:t>local churches.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2014, congregations have been asked to report whether members of</a:t>
            </a:r>
            <a:r>
              <a:rPr lang="en-US" baseline="0" dirty="0" smtClean="0"/>
              <a:t> </a:t>
            </a:r>
            <a:r>
              <a:rPr lang="en-US" dirty="0" smtClean="0"/>
              <a:t>their congregation participated in a U.S. or international mission/immersion/</a:t>
            </a:r>
            <a:r>
              <a:rPr lang="en-US" baseline="0" dirty="0" smtClean="0"/>
              <a:t> </a:t>
            </a:r>
            <a:r>
              <a:rPr lang="en-US" dirty="0" smtClean="0"/>
              <a:t>service trip. In 2016, 494 (9.7%) congregations reported that members</a:t>
            </a:r>
            <a:r>
              <a:rPr lang="en-US" baseline="0" dirty="0" smtClean="0"/>
              <a:t> </a:t>
            </a:r>
            <a:r>
              <a:rPr lang="en-US" dirty="0" smtClean="0"/>
              <a:t>had participated in these types of trips (including new/proposed congregations).</a:t>
            </a:r>
            <a:r>
              <a:rPr lang="en-US" baseline="0" dirty="0" smtClean="0"/>
              <a:t> </a:t>
            </a:r>
            <a:r>
              <a:rPr lang="en-US" dirty="0" smtClean="0"/>
              <a:t>This was an increase from 2014 when 416 (8.1%) congregations</a:t>
            </a:r>
            <a:r>
              <a:rPr lang="en-US" baseline="0" dirty="0" smtClean="0"/>
              <a:t> </a:t>
            </a:r>
            <a:r>
              <a:rPr lang="en-US" dirty="0" smtClean="0"/>
              <a:t>reported trip participation.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December 31, 2016, there were a total of 7,086 active (non-retired)</a:t>
            </a:r>
            <a:r>
              <a:rPr lang="en-US" baseline="0" dirty="0" smtClean="0"/>
              <a:t> </a:t>
            </a:r>
            <a:r>
              <a:rPr lang="en-US" dirty="0" smtClean="0"/>
              <a:t>Authorized Ministers in the United Church of Christ (Ordained, Licensed,</a:t>
            </a:r>
            <a:r>
              <a:rPr lang="en-US" baseline="0" dirty="0" smtClean="0"/>
              <a:t> </a:t>
            </a:r>
            <a:r>
              <a:rPr lang="en-US" dirty="0" smtClean="0"/>
              <a:t>Commissioned, Dual Standing, and Ordained Ministerial Partner Standing).</a:t>
            </a:r>
            <a:r>
              <a:rPr lang="en-US" baseline="0" dirty="0" smtClean="0"/>
              <a:t> </a:t>
            </a:r>
            <a:r>
              <a:rPr lang="en-US" dirty="0" smtClean="0"/>
              <a:t>Ordained Ministers were the largest percentage of active ministers</a:t>
            </a:r>
          </a:p>
          <a:p>
            <a:r>
              <a:rPr lang="en-US" dirty="0" smtClean="0"/>
              <a:t>reported (82.9%); and Licensed Ministers comprised the second largest</a:t>
            </a:r>
            <a:r>
              <a:rPr lang="en-US" baseline="0" dirty="0" smtClean="0"/>
              <a:t> </a:t>
            </a:r>
            <a:r>
              <a:rPr lang="en-US" dirty="0" smtClean="0"/>
              <a:t>group of Authorized Ministers (9.3%). Seven ministers also hold standing</a:t>
            </a:r>
          </a:p>
          <a:p>
            <a:r>
              <a:rPr lang="en-US" dirty="0" smtClean="0"/>
              <a:t>in the Congregational Christian Church.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 of 2016, 9,897 Ordained Ministers in Full Standing were reported,</a:t>
            </a:r>
            <a:r>
              <a:rPr lang="en-US" baseline="0" dirty="0" smtClean="0"/>
              <a:t> </a:t>
            </a:r>
            <a:r>
              <a:rPr lang="en-US" dirty="0" smtClean="0"/>
              <a:t>including Retired Ministers and Pastor Emeriti. Of those 9,897</a:t>
            </a:r>
          </a:p>
          <a:p>
            <a:r>
              <a:rPr lang="en-US" dirty="0" smtClean="0"/>
              <a:t>Ordained Ministers, nearly one-half (48.5% or 4,797) were employed, with</a:t>
            </a:r>
            <a:r>
              <a:rPr lang="en-US" baseline="0" dirty="0" smtClean="0"/>
              <a:t> </a:t>
            </a:r>
            <a:r>
              <a:rPr lang="en-US" dirty="0" smtClean="0"/>
              <a:t>71.4% (3,427) of those employed actively serving in a local church (either</a:t>
            </a:r>
            <a:r>
              <a:rPr lang="en-US" baseline="0" dirty="0" smtClean="0"/>
              <a:t> </a:t>
            </a:r>
            <a:r>
              <a:rPr lang="en-US" dirty="0" smtClean="0"/>
              <a:t>a UCC church or non-UCC church). Four out of ten (40.7% or 4,029) were</a:t>
            </a:r>
            <a:r>
              <a:rPr lang="en-US" baseline="0" dirty="0" smtClean="0"/>
              <a:t> </a:t>
            </a:r>
            <a:r>
              <a:rPr lang="en-US" dirty="0" smtClean="0"/>
              <a:t>Retired Ministers or Pastor Emeriti, and 10.8% (1,071) were unclassified</a:t>
            </a:r>
            <a:r>
              <a:rPr lang="en-US" baseline="0" dirty="0" smtClean="0"/>
              <a:t> </a:t>
            </a:r>
            <a:r>
              <a:rPr lang="en-US" dirty="0" smtClean="0"/>
              <a:t>(ministers who did not hold a position at the time of Yearbook production</a:t>
            </a:r>
            <a:r>
              <a:rPr lang="en-US" baseline="0" dirty="0" smtClean="0"/>
              <a:t> </a:t>
            </a:r>
            <a:r>
              <a:rPr lang="en-US" dirty="0" smtClean="0"/>
              <a:t>or whose position had not been reported at that time) or were on a leave</a:t>
            </a:r>
            <a:r>
              <a:rPr lang="en-US" baseline="0" dirty="0" smtClean="0"/>
              <a:t> </a:t>
            </a:r>
            <a:r>
              <a:rPr lang="en-US" dirty="0" smtClean="0"/>
              <a:t>of absence.</a:t>
            </a:r>
            <a:r>
              <a:rPr lang="en-US" baseline="0" dirty="0" smtClean="0"/>
              <a:t> </a:t>
            </a:r>
            <a:r>
              <a:rPr lang="en-US" dirty="0" smtClean="0"/>
              <a:t>See Appendix for a detailed summary of Ordained Ministers by classification.</a:t>
            </a:r>
            <a:r>
              <a:rPr lang="en-US" baseline="0" dirty="0" smtClean="0"/>
              <a:t> </a:t>
            </a:r>
            <a:r>
              <a:rPr lang="en-US" dirty="0" smtClean="0"/>
              <a:t>Over the last 30 years (1985 to 2015), Ordained Ministers decreased in</a:t>
            </a:r>
            <a:r>
              <a:rPr lang="en-US" baseline="0" dirty="0" smtClean="0"/>
              <a:t> </a:t>
            </a:r>
            <a:r>
              <a:rPr lang="en-US" dirty="0" smtClean="0"/>
              <a:t>number by a net total of 113 (-1.1%). While currently employed Ordained</a:t>
            </a:r>
            <a:r>
              <a:rPr lang="en-US" baseline="0" dirty="0" smtClean="0"/>
              <a:t> </a:t>
            </a:r>
            <a:r>
              <a:rPr lang="en-US" dirty="0" smtClean="0"/>
              <a:t>Ministers decreased by nearly one third in the last three decades (-30.5%),</a:t>
            </a:r>
            <a:r>
              <a:rPr lang="en-US" baseline="0" dirty="0" smtClean="0"/>
              <a:t> </a:t>
            </a:r>
            <a:r>
              <a:rPr lang="en-US" dirty="0" smtClean="0"/>
              <a:t>unclassified / leave of absence Ordained Ministers increased by nearly one</a:t>
            </a:r>
            <a:r>
              <a:rPr lang="en-US" baseline="0" dirty="0" smtClean="0"/>
              <a:t> </a:t>
            </a:r>
            <a:r>
              <a:rPr lang="en-US" dirty="0" smtClean="0"/>
              <a:t>half in the same time period (+49.2%).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1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1990, the number of Ordained Ministers has remained relatively stable, though there are slight incremental decreases in more recent years. In</a:t>
            </a:r>
            <a:r>
              <a:rPr lang="en-US" baseline="0" dirty="0" smtClean="0"/>
              <a:t> </a:t>
            </a:r>
            <a:r>
              <a:rPr lang="en-US" dirty="0" smtClean="0"/>
              <a:t>addition, the number of Retired Ministers and Pastor Emeriti has increased steadily. Interestingly, in this same time period, the number of Ordained</a:t>
            </a:r>
            <a:r>
              <a:rPr lang="en-US" baseline="0" dirty="0" smtClean="0"/>
              <a:t> </a:t>
            </a:r>
            <a:r>
              <a:rPr lang="en-US" dirty="0" smtClean="0"/>
              <a:t>Ministers serving in local congregations decreased at steadily similar rates due to overall congregational and membership decline. If past trends continue,</a:t>
            </a:r>
            <a:r>
              <a:rPr lang="en-US" baseline="0" dirty="0" smtClean="0"/>
              <a:t> </a:t>
            </a:r>
            <a:r>
              <a:rPr lang="en-US" dirty="0" smtClean="0"/>
              <a:t>which are predicted to be the case, there will be no clergy supply shortage in future years, even though retirements continue to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1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information regarding Authorized Ministers in the denomination</a:t>
            </a:r>
            <a:r>
              <a:rPr lang="en-US" baseline="0" dirty="0" smtClean="0"/>
              <a:t> </a:t>
            </a:r>
            <a:r>
              <a:rPr lang="en-US" dirty="0" smtClean="0"/>
              <a:t>reflects an increasingly aging population. When all active (</a:t>
            </a:r>
            <a:r>
              <a:rPr lang="en-US" dirty="0" err="1" smtClean="0"/>
              <a:t>nonretired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Authorized Ministers were considered, over one half were age 60</a:t>
            </a:r>
            <a:r>
              <a:rPr lang="en-US" baseline="0" dirty="0" smtClean="0"/>
              <a:t> </a:t>
            </a:r>
            <a:r>
              <a:rPr lang="en-US" dirty="0" smtClean="0"/>
              <a:t>and above (54.8%) and over one-fourth were 50-59 (26.1%), making 80.9%</a:t>
            </a:r>
          </a:p>
          <a:p>
            <a:r>
              <a:rPr lang="en-US" dirty="0" smtClean="0"/>
              <a:t>of all active ministers age 50 and over. When measuring changes over</a:t>
            </a:r>
            <a:r>
              <a:rPr lang="en-US" baseline="0" dirty="0" smtClean="0"/>
              <a:t> </a:t>
            </a:r>
            <a:r>
              <a:rPr lang="en-US" dirty="0" smtClean="0"/>
              <a:t>time, the percentage of local church pastors and co-pastors under 60 decreased</a:t>
            </a:r>
            <a:r>
              <a:rPr lang="en-US" baseline="0" dirty="0" smtClean="0"/>
              <a:t> </a:t>
            </a:r>
            <a:r>
              <a:rPr lang="en-US" dirty="0" smtClean="0"/>
              <a:t>in the last twelve years from 67.6% in 2004 to 48.3% in 2016</a:t>
            </a:r>
            <a:r>
              <a:rPr lang="en-US" smtClean="0"/>
              <a:t>, while</a:t>
            </a:r>
            <a:r>
              <a:rPr lang="en-US" baseline="0" smtClean="0"/>
              <a:t> </a:t>
            </a:r>
            <a:r>
              <a:rPr lang="en-US" smtClean="0"/>
              <a:t>pastors </a:t>
            </a:r>
            <a:r>
              <a:rPr lang="en-US" dirty="0" smtClean="0"/>
              <a:t>and co-pastors 60 and over increased significantly (from 28.4</a:t>
            </a:r>
            <a:r>
              <a:rPr lang="en-US" smtClean="0"/>
              <a:t>% in</a:t>
            </a:r>
            <a:r>
              <a:rPr lang="en-US" baseline="0" smtClean="0"/>
              <a:t> </a:t>
            </a:r>
            <a:r>
              <a:rPr lang="en-US" smtClean="0"/>
              <a:t>2004 </a:t>
            </a:r>
            <a:r>
              <a:rPr lang="en-US" dirty="0" smtClean="0"/>
              <a:t>to 51.7% in 2016).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1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(87.8%) of all active, non-retired UCC Authorized Ministers identified as White/Euro-American, with 12.2% identifying as non-white.</a:t>
            </a:r>
          </a:p>
          <a:p>
            <a:r>
              <a:rPr lang="en-US" dirty="0" smtClean="0"/>
              <a:t>Among the various types of authorization, Ministers with Dual Standing were the most racially/ethnically diverse group with three in ten (32.1%) ministers</a:t>
            </a:r>
            <a:r>
              <a:rPr lang="en-US" baseline="0" dirty="0" smtClean="0"/>
              <a:t> </a:t>
            </a:r>
            <a:r>
              <a:rPr lang="en-US" dirty="0" smtClean="0"/>
              <a:t>listed as non-white. Commissioned Ministers and Ministers with Ordained Ministerial Partner Standing were the least racially/ethnically diverse</a:t>
            </a:r>
            <a:r>
              <a:rPr lang="en-US" baseline="0" dirty="0" smtClean="0"/>
              <a:t> </a:t>
            </a:r>
            <a:r>
              <a:rPr lang="en-US" dirty="0" smtClean="0"/>
              <a:t>authorization groups, with no Asian/Pacific Islander, Native American, or Bi-Racial/Multi-Racial ministers listed within denominational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Membership was concentrated largely in Midwestern / Northern and New</a:t>
            </a:r>
            <a:r>
              <a:rPr lang="en-US" baseline="0" dirty="0" smtClean="0"/>
              <a:t> </a:t>
            </a:r>
            <a:r>
              <a:rPr lang="en-US" dirty="0" smtClean="0"/>
              <a:t>England states with 47.6% of all UCC members in five states alone. Not all</a:t>
            </a:r>
            <a:r>
              <a:rPr lang="en-US" baseline="0" dirty="0" smtClean="0"/>
              <a:t> </a:t>
            </a:r>
            <a:r>
              <a:rPr lang="en-US" dirty="0" smtClean="0"/>
              <a:t>states with the greatest number of churches possessed the greatest number</a:t>
            </a:r>
            <a:r>
              <a:rPr lang="en-US" baseline="0" dirty="0" smtClean="0"/>
              <a:t> </a:t>
            </a:r>
            <a:r>
              <a:rPr lang="en-US" dirty="0" smtClean="0"/>
              <a:t>of members, however. For example, only 4.7% of all UCC congregations</a:t>
            </a:r>
            <a:r>
              <a:rPr lang="en-US" baseline="0" dirty="0" smtClean="0"/>
              <a:t> </a:t>
            </a:r>
            <a:r>
              <a:rPr lang="en-US" dirty="0" smtClean="0"/>
              <a:t>were located in Connecticut; but more members were reported in this</a:t>
            </a:r>
            <a:r>
              <a:rPr lang="en-US" baseline="0" dirty="0" smtClean="0"/>
              <a:t> </a:t>
            </a:r>
            <a:r>
              <a:rPr lang="en-US" dirty="0" smtClean="0"/>
              <a:t>state (62,421) than in New York (31,494) even though New York reported</a:t>
            </a:r>
            <a:r>
              <a:rPr lang="en-US" baseline="0" dirty="0" smtClean="0"/>
              <a:t> </a:t>
            </a:r>
            <a:r>
              <a:rPr lang="en-US" dirty="0" smtClean="0"/>
              <a:t>more congregations. This indicates that average church membership was</a:t>
            </a:r>
            <a:r>
              <a:rPr lang="en-US" baseline="0" dirty="0" smtClean="0"/>
              <a:t> </a:t>
            </a:r>
            <a:r>
              <a:rPr lang="en-US" dirty="0" smtClean="0"/>
              <a:t>greater in Connecticut than in New York.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6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Regarding racial/ethnic representation in local church pastor positions, active, non-retired White/Euro-American Ordained Ministers were over-represented</a:t>
            </a:r>
            <a:r>
              <a:rPr lang="en-US" baseline="0" dirty="0" smtClean="0"/>
              <a:t> </a:t>
            </a:r>
            <a:r>
              <a:rPr lang="en-US" dirty="0" smtClean="0"/>
              <a:t>in all positions except for the role of associate/assistant pastor. For example, while only 88.9% of all UCC Ordained Ministers identified as White/</a:t>
            </a:r>
            <a:r>
              <a:rPr lang="en-US" baseline="0" dirty="0" smtClean="0"/>
              <a:t> </a:t>
            </a:r>
            <a:r>
              <a:rPr lang="en-US" dirty="0" smtClean="0"/>
              <a:t>Euro-American, they constituted 90.7% of all pastors (including senior pastors). Interestingly, there is significant over-representation in associate/assistant</a:t>
            </a:r>
            <a:r>
              <a:rPr lang="en-US" baseline="0" dirty="0" smtClean="0"/>
              <a:t> </a:t>
            </a:r>
            <a:r>
              <a:rPr lang="en-US" dirty="0" smtClean="0"/>
              <a:t>pastor roles by African-Americans (17.0% representation compared with 7.3% overall representation) and Hispanics/Latinos (1.9% representation</a:t>
            </a:r>
            <a:r>
              <a:rPr lang="en-US" baseline="0" dirty="0" smtClean="0"/>
              <a:t> </a:t>
            </a:r>
            <a:r>
              <a:rPr lang="en-US" dirty="0" smtClean="0"/>
              <a:t>compared with 1.1% overall representation).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total, approximately 50.3% of active, non-retired Authorized Ministers in the United Church of Christ identified as male, 49.6% identified as female,</a:t>
            </a:r>
            <a:r>
              <a:rPr lang="en-US" baseline="0" dirty="0" smtClean="0"/>
              <a:t> </a:t>
            </a:r>
            <a:r>
              <a:rPr lang="en-US" dirty="0" smtClean="0"/>
              <a:t>and 0.1% identified as transgender/gender-variant. For the first time in history, however, the percentage of active, non-retired female Ordained Ministers</a:t>
            </a:r>
            <a:r>
              <a:rPr lang="en-US" baseline="0" dirty="0" smtClean="0"/>
              <a:t> </a:t>
            </a:r>
            <a:r>
              <a:rPr lang="en-US" dirty="0" smtClean="0"/>
              <a:t>(50.5%) exceeded the percentage of active, non-retired male Ordained Ministers (49.4%) in 2016. In general, there were more Licensed, Dual</a:t>
            </a:r>
            <a:r>
              <a:rPr lang="en-US" baseline="0" dirty="0" smtClean="0"/>
              <a:t> </a:t>
            </a:r>
            <a:r>
              <a:rPr lang="en-US" dirty="0" smtClean="0"/>
              <a:t>Standing, and Ordained Ministerial Partner Standing ministers who identified as male; but there were nearly four times as many female Commissioned</a:t>
            </a:r>
            <a:r>
              <a:rPr lang="en-US" baseline="0" dirty="0" smtClean="0"/>
              <a:t> </a:t>
            </a:r>
            <a:r>
              <a:rPr lang="en-US" dirty="0" smtClean="0"/>
              <a:t>Ministers when compared to males.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12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percentage of active, non-retired female Ordained Ministers serving in local church pastor positions has increased significantly over time, from</a:t>
            </a:r>
          </a:p>
          <a:p>
            <a:r>
              <a:rPr lang="en-US" dirty="0" smtClean="0"/>
              <a:t>31.9% in 2005 to 45.1% in 2016. Four in ten (40.0%) local church pastors (including senior pastors) identified as female in 2016, compared with 30.2% in</a:t>
            </a:r>
            <a:r>
              <a:rPr lang="en-US" baseline="0" dirty="0" smtClean="0"/>
              <a:t> </a:t>
            </a:r>
            <a:r>
              <a:rPr lang="en-US" dirty="0" smtClean="0"/>
              <a:t>2005. Over half (55.2%) of co-pastors, half (52.7%) of interim/designated-term/supply pastors, and over two-thirds (70.5%) of associate/assistant pastors</a:t>
            </a:r>
            <a:r>
              <a:rPr lang="en-US" baseline="0" dirty="0" smtClean="0"/>
              <a:t> </a:t>
            </a:r>
            <a:r>
              <a:rPr lang="en-US" dirty="0" smtClean="0"/>
              <a:t>identified as female.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8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of ordinations per year decreased over the past decade from</a:t>
            </a:r>
            <a:r>
              <a:rPr lang="en-US" baseline="0" dirty="0" smtClean="0"/>
              <a:t> </a:t>
            </a:r>
            <a:r>
              <a:rPr lang="en-US" dirty="0" smtClean="0"/>
              <a:t>221 in 2007 to 129* in 2016. Throughout this time period, the 2011-2015</a:t>
            </a:r>
            <a:r>
              <a:rPr lang="en-US" baseline="0" dirty="0" smtClean="0"/>
              <a:t> </a:t>
            </a:r>
            <a:r>
              <a:rPr lang="en-US" dirty="0" smtClean="0"/>
              <a:t>annual average of ordinations was 160 compared to the 2006-2010 annual</a:t>
            </a:r>
            <a:r>
              <a:rPr lang="en-US" baseline="0" dirty="0" smtClean="0"/>
              <a:t> </a:t>
            </a:r>
            <a:r>
              <a:rPr lang="en-US" dirty="0" smtClean="0"/>
              <a:t>average of 180 ordinations. When reviewing trends over the past several</a:t>
            </a:r>
            <a:r>
              <a:rPr lang="en-US" baseline="0" dirty="0" smtClean="0"/>
              <a:t> </a:t>
            </a:r>
            <a:r>
              <a:rPr lang="en-US" dirty="0" smtClean="0"/>
              <a:t>decades, however, ordination numbers fluctuated in similar ways; and it</a:t>
            </a:r>
            <a:r>
              <a:rPr lang="en-US" baseline="0" dirty="0" smtClean="0"/>
              <a:t> </a:t>
            </a:r>
            <a:r>
              <a:rPr lang="en-US" dirty="0" smtClean="0"/>
              <a:t>is yet to be seen whether this recent decrease signals a continuing trend.</a:t>
            </a:r>
            <a:r>
              <a:rPr lang="en-US" baseline="0" dirty="0" smtClean="0"/>
              <a:t> </a:t>
            </a:r>
            <a:r>
              <a:rPr lang="en-US" dirty="0" smtClean="0"/>
              <a:t>As of December 31, 2016, there were 759 active Members in Discernment</a:t>
            </a:r>
            <a:r>
              <a:rPr lang="en-US" baseline="0" dirty="0" smtClean="0"/>
              <a:t> </a:t>
            </a:r>
            <a:r>
              <a:rPr lang="en-US" dirty="0" smtClean="0"/>
              <a:t>on record within the denominational database. Members in Discernment</a:t>
            </a:r>
            <a:r>
              <a:rPr lang="en-US" baseline="0" dirty="0" smtClean="0"/>
              <a:t> </a:t>
            </a:r>
            <a:r>
              <a:rPr lang="en-US" dirty="0" smtClean="0"/>
              <a:t>(or MIDs) were concentrated within larger Conferences, as is to be expected,</a:t>
            </a:r>
            <a:r>
              <a:rPr lang="en-US" baseline="0" dirty="0" smtClean="0"/>
              <a:t> </a:t>
            </a:r>
            <a:r>
              <a:rPr lang="en-US" dirty="0" smtClean="0"/>
              <a:t>with the Massachusetts, Illinois, Connecticut, and Ohio Conferences</a:t>
            </a:r>
            <a:r>
              <a:rPr lang="en-US" baseline="0" dirty="0" smtClean="0"/>
              <a:t> </a:t>
            </a:r>
            <a:r>
              <a:rPr lang="en-US" dirty="0" smtClean="0"/>
              <a:t>reporting 29.3% of the total number of </a:t>
            </a:r>
            <a:r>
              <a:rPr lang="en-US" dirty="0" err="1" smtClean="0"/>
              <a:t>MIDs.</a:t>
            </a:r>
            <a:r>
              <a:rPr lang="en-US" baseline="0" dirty="0" smtClean="0"/>
              <a:t> </a:t>
            </a:r>
            <a:r>
              <a:rPr lang="en-US" dirty="0" smtClean="0"/>
              <a:t>In terms of gender, females comprised 63.5% of all MIDs (a greater percentage</a:t>
            </a:r>
            <a:r>
              <a:rPr lang="en-US" baseline="0" dirty="0" smtClean="0"/>
              <a:t> </a:t>
            </a:r>
            <a:r>
              <a:rPr lang="en-US" dirty="0" smtClean="0"/>
              <a:t>than that of current female Authorized Ministers). Members in</a:t>
            </a:r>
            <a:r>
              <a:rPr lang="en-US" baseline="0" dirty="0" smtClean="0"/>
              <a:t> </a:t>
            </a:r>
            <a:r>
              <a:rPr lang="en-US" dirty="0" smtClean="0"/>
              <a:t>Discernment were also more racially/ethnically diverse than current Authorized</a:t>
            </a:r>
            <a:r>
              <a:rPr lang="en-US" baseline="0" dirty="0" smtClean="0"/>
              <a:t> </a:t>
            </a:r>
            <a:r>
              <a:rPr lang="en-US" dirty="0" smtClean="0"/>
              <a:t>Ministers with 22.7% identifying as non-white (compared with</a:t>
            </a:r>
            <a:r>
              <a:rPr lang="en-US" baseline="0" dirty="0" smtClean="0"/>
              <a:t> </a:t>
            </a:r>
            <a:r>
              <a:rPr lang="en-US" dirty="0" smtClean="0"/>
              <a:t>12.2% of all Authorized Ministers identifying as non-white).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4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expenses for an average local congregation in 2016 was $168,533, a $133 (+0.1%) average increase from 2015. Average total income for a local</a:t>
            </a:r>
            <a:r>
              <a:rPr lang="en-US" baseline="0" dirty="0" smtClean="0"/>
              <a:t> </a:t>
            </a:r>
            <a:r>
              <a:rPr lang="en-US" dirty="0" smtClean="0"/>
              <a:t>church in 2016 was $225,966, a $5,644 (-2.4%) average decrease from 2015. Both the average expenses and income for local congregations increased from</a:t>
            </a:r>
            <a:r>
              <a:rPr lang="en-US" baseline="0" dirty="0" smtClean="0"/>
              <a:t> </a:t>
            </a:r>
            <a:r>
              <a:rPr lang="en-US" dirty="0" smtClean="0"/>
              <a:t>average amounts reported over the past decade—from $147,714 in expenses (a 14.0% increase) and $201,446 in income ( a 12.1% increase) in 2006—indicating</a:t>
            </a:r>
            <a:r>
              <a:rPr lang="en-US" baseline="0" dirty="0" smtClean="0"/>
              <a:t> </a:t>
            </a:r>
            <a:r>
              <a:rPr lang="en-US" dirty="0" smtClean="0"/>
              <a:t>that expenses increased at a greater rate than income.</a:t>
            </a:r>
          </a:p>
          <a:p>
            <a:r>
              <a:rPr lang="en-US" dirty="0" smtClean="0"/>
              <a:t>In 2006, Our Church’s Wider Mission (OCWM) giving represented 4.9% of total local church expenditures. This percentage decreased to 4.3% of total</a:t>
            </a:r>
            <a:r>
              <a:rPr lang="en-US" baseline="0" dirty="0" smtClean="0"/>
              <a:t> </a:t>
            </a:r>
            <a:r>
              <a:rPr lang="en-US" dirty="0" smtClean="0"/>
              <a:t>local church expenditures in 2016.</a:t>
            </a:r>
            <a:r>
              <a:rPr lang="en-US" baseline="0" dirty="0" smtClean="0"/>
              <a:t> </a:t>
            </a:r>
            <a:r>
              <a:rPr lang="en-US" dirty="0" smtClean="0"/>
              <a:t>Overall expenditures for congregations of the United Church of Christ increased from $912,804,952 to $920,012,927 in a period of four years (December</a:t>
            </a:r>
            <a:r>
              <a:rPr lang="en-US" baseline="0" dirty="0" smtClean="0"/>
              <a:t> </a:t>
            </a:r>
            <a:r>
              <a:rPr lang="en-US" dirty="0" smtClean="0"/>
              <a:t>31, 2012 to December 31, 2016), a 0.78% increase. Interestingly, however, total amounts in all expenditure categories decreased from 2015 to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1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Totals for wider church stewardship and giving by local congregations of</a:t>
            </a:r>
            <a:r>
              <a:rPr lang="en-US" baseline="0" dirty="0" smtClean="0"/>
              <a:t> </a:t>
            </a:r>
            <a:r>
              <a:rPr lang="en-US" dirty="0" smtClean="0"/>
              <a:t>the United Church of Christ decreased over the past several years; however,</a:t>
            </a:r>
            <a:r>
              <a:rPr lang="en-US" baseline="0" dirty="0" smtClean="0"/>
              <a:t> </a:t>
            </a:r>
            <a:r>
              <a:rPr lang="en-US" dirty="0" smtClean="0"/>
              <a:t>there were increases in the number of congregations participating in</a:t>
            </a:r>
            <a:r>
              <a:rPr lang="en-US" baseline="0" dirty="0" smtClean="0"/>
              <a:t> </a:t>
            </a:r>
            <a:r>
              <a:rPr lang="en-US" dirty="0" smtClean="0"/>
              <a:t>special offerings.</a:t>
            </a:r>
            <a:r>
              <a:rPr lang="en-US" baseline="0" dirty="0" smtClean="0"/>
              <a:t> </a:t>
            </a:r>
            <a:r>
              <a:rPr lang="en-US" dirty="0" smtClean="0"/>
              <a:t>For special offerings giving from local congregations, each offering experienced</a:t>
            </a:r>
            <a:r>
              <a:rPr lang="en-US" baseline="0" dirty="0" smtClean="0"/>
              <a:t> </a:t>
            </a:r>
            <a:r>
              <a:rPr lang="en-US" dirty="0" smtClean="0"/>
              <a:t>an increase in the percentage of participating congregations over</a:t>
            </a:r>
            <a:r>
              <a:rPr lang="en-US" baseline="0" dirty="0" smtClean="0"/>
              <a:t> </a:t>
            </a:r>
            <a:r>
              <a:rPr lang="en-US" dirty="0" smtClean="0"/>
              <a:t>the past decade, except for One Great Hour of Sharing which declined</a:t>
            </a:r>
            <a:r>
              <a:rPr lang="en-US" baseline="0" dirty="0" smtClean="0"/>
              <a:t> </a:t>
            </a:r>
            <a:r>
              <a:rPr lang="en-US" dirty="0" smtClean="0"/>
              <a:t>slightly. In 2006, 52.7% of churches participated in the Neighbors in Need</a:t>
            </a:r>
            <a:r>
              <a:rPr lang="en-US" baseline="0" dirty="0" smtClean="0"/>
              <a:t> </a:t>
            </a:r>
            <a:r>
              <a:rPr lang="en-US" dirty="0" smtClean="0"/>
              <a:t>offering; participation increased to 55.1% in 2016. Even more striking,</a:t>
            </a:r>
            <a:r>
              <a:rPr lang="en-US" baseline="0" dirty="0" smtClean="0"/>
              <a:t> </a:t>
            </a:r>
            <a:r>
              <a:rPr lang="en-US" dirty="0" smtClean="0"/>
              <a:t>27.8% of congregations participated in the Strengthen the Church Offering</a:t>
            </a:r>
            <a:r>
              <a:rPr lang="en-US" baseline="0" dirty="0" smtClean="0"/>
              <a:t> </a:t>
            </a:r>
            <a:r>
              <a:rPr lang="en-US" dirty="0" smtClean="0"/>
              <a:t>in 2006; and in 2016, 41.2% participated in this offering, a 48.2% increase</a:t>
            </a:r>
            <a:r>
              <a:rPr lang="en-US" baseline="0" dirty="0" smtClean="0"/>
              <a:t> </a:t>
            </a:r>
            <a:r>
              <a:rPr lang="en-US" dirty="0" smtClean="0"/>
              <a:t>over the past decade.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3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overall mission support, the total for 2016 decreased from the previous year by $1,563,986 (-2.5%). Conference and national basic support also decreased,</a:t>
            </a:r>
            <a:r>
              <a:rPr lang="en-US" baseline="0" dirty="0" smtClean="0"/>
              <a:t> </a:t>
            </a:r>
            <a:r>
              <a:rPr lang="en-US" dirty="0" smtClean="0"/>
              <a:t>but special support increased by $731,113 (+4.1%). Since 2012, national basic support and other gifts experienced the greatest decreases (-20.7% and -12.1%,</a:t>
            </a:r>
            <a:r>
              <a:rPr lang="en-US" baseline="0" dirty="0" smtClean="0"/>
              <a:t> </a:t>
            </a:r>
            <a:r>
              <a:rPr lang="en-US" dirty="0" smtClean="0"/>
              <a:t>respectively); and conference basic support decreased by 7.6%. Special support, however, experienced a significant increase since 2012 (+45.5%).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7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last decade, the distribution of the church dollar experienced some noticeable shifts. Current local expenses increased by $.03, and capital expenses</a:t>
            </a:r>
            <a:r>
              <a:rPr lang="en-US" baseline="0" dirty="0" smtClean="0"/>
              <a:t> </a:t>
            </a:r>
            <a:r>
              <a:rPr lang="en-US" dirty="0" smtClean="0"/>
              <a:t>and other gifts each decreased by $.01 (with minor fluctuations from year to year). Special support and conference basic support remained the same, and</a:t>
            </a:r>
            <a:r>
              <a:rPr lang="en-US" baseline="0" dirty="0" smtClean="0"/>
              <a:t> </a:t>
            </a:r>
            <a:r>
              <a:rPr lang="en-US" dirty="0" smtClean="0"/>
              <a:t>national basic support decreased to less than $.01 on the dollar.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was collected from Global Ministries, a joint mission partnership of</a:t>
            </a:r>
            <a:r>
              <a:rPr lang="en-US" baseline="0" dirty="0" smtClean="0"/>
              <a:t> </a:t>
            </a:r>
            <a:r>
              <a:rPr lang="en-US" dirty="0" smtClean="0"/>
              <a:t>the United Church of Christ and the Christian Church (Disciples of Christ)</a:t>
            </a:r>
          </a:p>
          <a:p>
            <a:r>
              <a:rPr lang="en-US" dirty="0" smtClean="0"/>
              <a:t>in order to learn more about the work being done with domestic and international</a:t>
            </a:r>
            <a:r>
              <a:rPr lang="en-US" baseline="0" dirty="0" smtClean="0"/>
              <a:t> </a:t>
            </a:r>
            <a:r>
              <a:rPr lang="en-US" dirty="0" smtClean="0"/>
              <a:t>partners. For the year 2016, 272 mutual partnership arrangements</a:t>
            </a:r>
            <a:r>
              <a:rPr lang="en-US" baseline="0" dirty="0" smtClean="0"/>
              <a:t> </a:t>
            </a:r>
            <a:r>
              <a:rPr lang="en-US" dirty="0" smtClean="0"/>
              <a:t>with various organizations and ministries were maintained between five</a:t>
            </a:r>
            <a:r>
              <a:rPr lang="en-US" baseline="0" dirty="0" smtClean="0"/>
              <a:t> </a:t>
            </a:r>
            <a:r>
              <a:rPr lang="en-US" dirty="0" smtClean="0"/>
              <a:t>regional offices across 81 different countries. For more information about mutual partnerships and ministries in specific</a:t>
            </a:r>
            <a:r>
              <a:rPr lang="en-US" baseline="0" dirty="0" smtClean="0"/>
              <a:t> </a:t>
            </a:r>
            <a:r>
              <a:rPr lang="en-US" dirty="0" smtClean="0"/>
              <a:t>regions, visit the Global Ministries website at www.globalministries.org.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Funds collected from the One Great Hour of Sharing (OGHS) Special Offering</a:t>
            </a:r>
            <a:r>
              <a:rPr lang="en-US" baseline="0" dirty="0" smtClean="0"/>
              <a:t> </a:t>
            </a:r>
            <a:r>
              <a:rPr lang="en-US" dirty="0" smtClean="0"/>
              <a:t>and other special funds and endowments are used for humanitarian and</a:t>
            </a:r>
            <a:r>
              <a:rPr lang="en-US" baseline="0" dirty="0" smtClean="0"/>
              <a:t> </a:t>
            </a:r>
            <a:r>
              <a:rPr lang="en-US" dirty="0" smtClean="0"/>
              <a:t>sustainable development aid in working with mutual partners. Some of the</a:t>
            </a:r>
            <a:r>
              <a:rPr lang="en-US" baseline="0" dirty="0" smtClean="0"/>
              <a:t> </a:t>
            </a:r>
            <a:r>
              <a:rPr lang="en-US" dirty="0" smtClean="0"/>
              <a:t>larger multi-level partners include Church World Service, Action by Churches</a:t>
            </a:r>
            <a:r>
              <a:rPr lang="en-US" baseline="0" dirty="0" smtClean="0"/>
              <a:t> </a:t>
            </a:r>
            <a:r>
              <a:rPr lang="en-US" dirty="0" smtClean="0"/>
              <a:t>Together (ACT) Alliance, and the World Council of Churches.</a:t>
            </a:r>
            <a:r>
              <a:rPr lang="en-US" baseline="0" dirty="0" smtClean="0"/>
              <a:t> </a:t>
            </a:r>
            <a:r>
              <a:rPr lang="en-US" dirty="0" smtClean="0"/>
              <a:t>In 2016, the UCC national office distributed a total of $2,921,083 in program funding for refugees/migration</a:t>
            </a:r>
            <a:r>
              <a:rPr lang="en-US" baseline="0" dirty="0" smtClean="0"/>
              <a:t> </a:t>
            </a:r>
            <a:r>
              <a:rPr lang="en-US" dirty="0" smtClean="0"/>
              <a:t>(19.7% or $577,459), natural disaster response (32.3% or $943,968), and transformational</a:t>
            </a:r>
            <a:r>
              <a:rPr lang="en-US" baseline="0" dirty="0" smtClean="0"/>
              <a:t> </a:t>
            </a:r>
            <a:r>
              <a:rPr lang="en-US" dirty="0" smtClean="0"/>
              <a:t>development (48.0% or $1,399,656). The specific area that received</a:t>
            </a:r>
            <a:r>
              <a:rPr lang="en-US" baseline="0" dirty="0" smtClean="0"/>
              <a:t> </a:t>
            </a:r>
            <a:r>
              <a:rPr lang="en-US" dirty="0" smtClean="0"/>
              <a:t>the greatest percentage of funding was international natural disaster long-term</a:t>
            </a:r>
            <a:r>
              <a:rPr lang="en-US" baseline="0" dirty="0" smtClean="0"/>
              <a:t> </a:t>
            </a:r>
            <a:r>
              <a:rPr lang="en-US" dirty="0" smtClean="0"/>
              <a:t>response (22.5% or $657,573).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For more information, visit www.ucc.org/oghs.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2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other Protestant denominations, the UCC has experienced a</a:t>
            </a:r>
            <a:r>
              <a:rPr lang="en-US" baseline="0" dirty="0" smtClean="0"/>
              <a:t> </a:t>
            </a:r>
            <a:r>
              <a:rPr lang="en-US" dirty="0" smtClean="0"/>
              <a:t>decline in the numbers of congregations and members in recent decades.</a:t>
            </a:r>
          </a:p>
          <a:p>
            <a:r>
              <a:rPr lang="en-US" dirty="0" smtClean="0"/>
              <a:t>From 2005 to 2015 alone, the UCC encountered a net loss of 601 congregations</a:t>
            </a:r>
            <a:r>
              <a:rPr lang="en-US" baseline="0" dirty="0" smtClean="0"/>
              <a:t> </a:t>
            </a:r>
            <a:r>
              <a:rPr lang="en-US" dirty="0" smtClean="0"/>
              <a:t>and 315,082 members. Some of this decline, however, began prior</a:t>
            </a:r>
            <a:r>
              <a:rPr lang="en-US" baseline="0" dirty="0" smtClean="0"/>
              <a:t> </a:t>
            </a:r>
            <a:r>
              <a:rPr lang="en-US" dirty="0" smtClean="0"/>
              <a:t>to the formation of the denomination in 1957 as the number of congregations</a:t>
            </a:r>
            <a:r>
              <a:rPr lang="en-US" baseline="0" dirty="0" smtClean="0"/>
              <a:t> </a:t>
            </a:r>
            <a:r>
              <a:rPr lang="en-US" dirty="0" smtClean="0"/>
              <a:t>steadily decreased despite membership increases in the UCC’s early</a:t>
            </a:r>
            <a:r>
              <a:rPr lang="en-US" baseline="0" dirty="0" smtClean="0"/>
              <a:t> </a:t>
            </a:r>
            <a:r>
              <a:rPr lang="en-US" dirty="0" smtClean="0"/>
              <a:t>years.</a:t>
            </a:r>
            <a:r>
              <a:rPr lang="en-US" baseline="0" dirty="0" smtClean="0"/>
              <a:t> </a:t>
            </a:r>
            <a:r>
              <a:rPr lang="en-US" dirty="0" smtClean="0"/>
              <a:t>In 2016, 43 congregations were removed from denominational records.</a:t>
            </a:r>
            <a:r>
              <a:rPr lang="en-US" baseline="0" dirty="0" smtClean="0"/>
              <a:t> </a:t>
            </a:r>
            <a:r>
              <a:rPr lang="en-US" dirty="0" smtClean="0"/>
              <a:t>Despite this decrease, congregational decline has slowed in recent years.</a:t>
            </a:r>
            <a:r>
              <a:rPr lang="en-US" baseline="0" dirty="0" smtClean="0"/>
              <a:t> </a:t>
            </a:r>
            <a:r>
              <a:rPr lang="en-US" dirty="0" smtClean="0"/>
              <a:t>From 2005 through 2007, the UCC experienced a loss of nearly three</a:t>
            </a:r>
            <a:r>
              <a:rPr lang="en-US" baseline="0" dirty="0" smtClean="0"/>
              <a:t> </a:t>
            </a:r>
            <a:r>
              <a:rPr lang="en-US" dirty="0" smtClean="0"/>
              <a:t>congregations per week on average (mostly as a result of General Synod’s</a:t>
            </a:r>
            <a:r>
              <a:rPr lang="en-US" baseline="0" dirty="0" smtClean="0"/>
              <a:t> </a:t>
            </a:r>
            <a:r>
              <a:rPr lang="en-US" dirty="0" smtClean="0"/>
              <a:t>resolution regarding same-sex marriage). In the past year, however, only</a:t>
            </a:r>
            <a:r>
              <a:rPr lang="en-US" baseline="0" dirty="0" smtClean="0"/>
              <a:t> </a:t>
            </a:r>
            <a:r>
              <a:rPr lang="en-US" dirty="0" smtClean="0"/>
              <a:t>one congregation was eliminated from denominational records every 1</a:t>
            </a:r>
            <a:r>
              <a:rPr lang="en-US" baseline="0" dirty="0" smtClean="0"/>
              <a:t> </a:t>
            </a:r>
            <a:r>
              <a:rPr lang="en-US" dirty="0" smtClean="0"/>
              <a:t>1/4 weeks.</a:t>
            </a:r>
            <a:r>
              <a:rPr lang="en-US" baseline="0" dirty="0" smtClean="0"/>
              <a:t> </a:t>
            </a:r>
            <a:r>
              <a:rPr lang="en-US" dirty="0" smtClean="0"/>
              <a:t>Inversely, 12 congregations were added to denominational records in 2016.</a:t>
            </a:r>
            <a:r>
              <a:rPr lang="en-US" baseline="0" dirty="0" smtClean="0"/>
              <a:t> </a:t>
            </a:r>
            <a:r>
              <a:rPr lang="en-US" dirty="0" smtClean="0"/>
              <a:t>In total, 83 congregations received standing and were added to the UCC</a:t>
            </a:r>
            <a:r>
              <a:rPr lang="en-US" baseline="0" dirty="0" smtClean="0"/>
              <a:t> </a:t>
            </a:r>
            <a:r>
              <a:rPr lang="en-US" dirty="0" smtClean="0"/>
              <a:t>over the last five years. In this same time period, a new congregation (a</a:t>
            </a:r>
            <a:r>
              <a:rPr lang="en-US" baseline="0" dirty="0" smtClean="0"/>
              <a:t> </a:t>
            </a:r>
            <a:r>
              <a:rPr lang="en-US" dirty="0" smtClean="0"/>
              <a:t>church that received standing,</a:t>
            </a:r>
            <a:r>
              <a:rPr lang="en-US" baseline="0" dirty="0" smtClean="0"/>
              <a:t> </a:t>
            </a:r>
            <a:r>
              <a:rPr lang="en-US" dirty="0" smtClean="0"/>
              <a:t>affiliated, or merged with another congregation)</a:t>
            </a:r>
            <a:r>
              <a:rPr lang="en-US" baseline="0" dirty="0" smtClean="0"/>
              <a:t> </a:t>
            </a:r>
            <a:r>
              <a:rPr lang="en-US" dirty="0" smtClean="0"/>
              <a:t>was added about every three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5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UCC’s Council for Health and Human Service Ministries (CHHSM)</a:t>
            </a:r>
            <a:r>
              <a:rPr lang="en-US" baseline="0" dirty="0" smtClean="0"/>
              <a:t> </a:t>
            </a:r>
            <a:r>
              <a:rPr lang="en-US" dirty="0" smtClean="0"/>
              <a:t>is an association of 68 corporate members, nearly 60,000 employees and</a:t>
            </a:r>
          </a:p>
          <a:p>
            <a:r>
              <a:rPr lang="en-US" dirty="0" smtClean="0"/>
              <a:t>400 member ministries—each founded by a UCC congregation, member</a:t>
            </a:r>
            <a:r>
              <a:rPr lang="en-US" baseline="0" dirty="0" smtClean="0"/>
              <a:t> </a:t>
            </a:r>
            <a:r>
              <a:rPr lang="en-US" dirty="0" smtClean="0"/>
              <a:t>or minister—and recognized by one of the UCC’s 38 Conferences. Services</a:t>
            </a:r>
          </a:p>
          <a:p>
            <a:r>
              <a:rPr lang="en-US" dirty="0" smtClean="0"/>
              <a:t>provided by CHHSM organizations are categorized within one of five general</a:t>
            </a:r>
            <a:r>
              <a:rPr lang="en-US" baseline="0" dirty="0" smtClean="0"/>
              <a:t> </a:t>
            </a:r>
            <a:r>
              <a:rPr lang="en-US" dirty="0" smtClean="0"/>
              <a:t>areas: Primary and Acute Health Care Services, Services to Persons</a:t>
            </a:r>
          </a:p>
          <a:p>
            <a:r>
              <a:rPr lang="en-US" dirty="0" smtClean="0"/>
              <a:t>with Disabilities, Services to Children, Youth and Families, Charitable</a:t>
            </a:r>
            <a:r>
              <a:rPr lang="en-US" baseline="0" dirty="0" smtClean="0"/>
              <a:t> </a:t>
            </a:r>
            <a:r>
              <a:rPr lang="en-US" dirty="0" smtClean="0"/>
              <a:t>Grant-Making Foundations, and Services to the Aging (the largest category).</a:t>
            </a:r>
          </a:p>
          <a:p>
            <a:r>
              <a:rPr lang="en-US" dirty="0" smtClean="0"/>
              <a:t>CHHSM member organizations provide data annually on the impact</a:t>
            </a:r>
          </a:p>
          <a:p>
            <a:r>
              <a:rPr lang="en-US" dirty="0" smtClean="0"/>
              <a:t>of their services, which are shared in the UCC Yearbook &amp; Directory as</a:t>
            </a:r>
          </a:p>
          <a:p>
            <a:r>
              <a:rPr lang="en-US" dirty="0" smtClean="0"/>
              <a:t>well as a more detailed Annual Report available at www.chhsm.org.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0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looking at financial trends over the last decade, operating expenses</a:t>
            </a:r>
            <a:r>
              <a:rPr lang="en-US" baseline="0" dirty="0" smtClean="0"/>
              <a:t> </a:t>
            </a:r>
            <a:r>
              <a:rPr lang="en-US" dirty="0" smtClean="0"/>
              <a:t>for CHHSM organizations increased while receipt of charitable contributions</a:t>
            </a:r>
            <a:r>
              <a:rPr lang="en-US" baseline="0" dirty="0" smtClean="0"/>
              <a:t> </a:t>
            </a:r>
            <a:r>
              <a:rPr lang="en-US" dirty="0" smtClean="0"/>
              <a:t>decreased. Uncompensated/charity care totals increased significantly</a:t>
            </a:r>
            <a:r>
              <a:rPr lang="en-US" baseline="0" dirty="0" smtClean="0"/>
              <a:t> </a:t>
            </a:r>
            <a:r>
              <a:rPr lang="en-US" dirty="0" smtClean="0"/>
              <a:t>by $759 million from 2006 to 2016. Community based ambulatory health</a:t>
            </a:r>
            <a:r>
              <a:rPr lang="en-US" baseline="0" dirty="0" smtClean="0"/>
              <a:t> </a:t>
            </a:r>
            <a:r>
              <a:rPr lang="en-US" dirty="0" smtClean="0"/>
              <a:t>care also increased by $3.9 million from 2006 to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total of 89 churches in the United Church of Christ have at some point</a:t>
            </a:r>
            <a:r>
              <a:rPr lang="en-US" baseline="0" dirty="0" smtClean="0"/>
              <a:t> </a:t>
            </a:r>
            <a:r>
              <a:rPr lang="en-US" dirty="0" smtClean="0"/>
              <a:t>gone through a process to be recognized or certified for their environmental</a:t>
            </a:r>
            <a:r>
              <a:rPr lang="en-US" baseline="0" dirty="0" smtClean="0"/>
              <a:t> </a:t>
            </a:r>
            <a:r>
              <a:rPr lang="en-US" dirty="0" smtClean="0"/>
              <a:t>commitments. These churches have an average membership of 339</a:t>
            </a:r>
            <a:r>
              <a:rPr lang="en-US" baseline="0" dirty="0" smtClean="0"/>
              <a:t> </a:t>
            </a:r>
            <a:r>
              <a:rPr lang="en-US" dirty="0" smtClean="0"/>
              <a:t>members, with some having as few as 24 members and others having as</a:t>
            </a:r>
            <a:r>
              <a:rPr lang="en-US" baseline="0" dirty="0" smtClean="0"/>
              <a:t> </a:t>
            </a:r>
            <a:r>
              <a:rPr lang="en-US" dirty="0" smtClean="0"/>
              <a:t>many as 1,656 members. In terms of regional location, 26 of the recognized</a:t>
            </a:r>
            <a:r>
              <a:rPr lang="en-US" baseline="0" dirty="0" smtClean="0"/>
              <a:t> </a:t>
            </a:r>
            <a:r>
              <a:rPr lang="en-US" dirty="0" smtClean="0"/>
              <a:t>churches are in the Connecticut Conference, 17 are in the Massachusetts</a:t>
            </a:r>
            <a:r>
              <a:rPr lang="en-US" baseline="0" dirty="0" smtClean="0"/>
              <a:t> </a:t>
            </a:r>
            <a:r>
              <a:rPr lang="en-US" dirty="0" smtClean="0"/>
              <a:t>Conference, 10 are in the Pacific Northwest Conference, and 9 are in the</a:t>
            </a:r>
            <a:r>
              <a:rPr lang="en-US" baseline="0" dirty="0" smtClean="0"/>
              <a:t> </a:t>
            </a:r>
            <a:r>
              <a:rPr lang="en-US" dirty="0" smtClean="0"/>
              <a:t>Penn Central Conference. In many cases, congregations were recognized</a:t>
            </a:r>
            <a:r>
              <a:rPr lang="en-US" baseline="0" dirty="0" smtClean="0"/>
              <a:t> </a:t>
            </a:r>
            <a:r>
              <a:rPr lang="en-US" dirty="0" smtClean="0"/>
              <a:t>by conference-level Green Church designations, but some are also recognized</a:t>
            </a:r>
            <a:r>
              <a:rPr lang="en-US" baseline="0" dirty="0" smtClean="0"/>
              <a:t> </a:t>
            </a:r>
            <a:r>
              <a:rPr lang="en-US" dirty="0" smtClean="0"/>
              <a:t>through non-profit programs such as Earth Ministry in Seattle and</a:t>
            </a:r>
            <a:r>
              <a:rPr lang="en-US" baseline="0" dirty="0" smtClean="0"/>
              <a:t> </a:t>
            </a:r>
            <a:r>
              <a:rPr lang="en-US" dirty="0" err="1" smtClean="0"/>
              <a:t>GreenFaith</a:t>
            </a:r>
            <a:r>
              <a:rPr lang="en-US" dirty="0" smtClean="0"/>
              <a:t> in New Jersey. In 2016, the United Church of Christ national</a:t>
            </a:r>
            <a:r>
              <a:rPr lang="en-US" baseline="0" dirty="0" smtClean="0"/>
              <a:t> </a:t>
            </a:r>
            <a:r>
              <a:rPr lang="en-US" dirty="0" smtClean="0"/>
              <a:t>setting revamped and renamed its own environmental recognition program</a:t>
            </a:r>
            <a:r>
              <a:rPr lang="en-US" baseline="0" dirty="0" smtClean="0"/>
              <a:t> </a:t>
            </a:r>
            <a:r>
              <a:rPr lang="en-US" dirty="0" smtClean="0"/>
              <a:t>which is now known as Creation Justice Churches. Seven congregations</a:t>
            </a:r>
            <a:r>
              <a:rPr lang="en-US" baseline="0" dirty="0" smtClean="0"/>
              <a:t> </a:t>
            </a:r>
            <a:r>
              <a:rPr lang="en-US" dirty="0" smtClean="0"/>
              <a:t>across the country have received this recognition.</a:t>
            </a:r>
          </a:p>
          <a:p>
            <a:r>
              <a:rPr lang="en-US" dirty="0" smtClean="0"/>
              <a:t>In addition to recognition programs, churches in the UCC have manifested</a:t>
            </a:r>
            <a:r>
              <a:rPr lang="en-US" baseline="0" dirty="0" smtClean="0"/>
              <a:t> </a:t>
            </a:r>
            <a:r>
              <a:rPr lang="en-US" dirty="0" smtClean="0"/>
              <a:t>their environmental commitments in numerous other ways. As of August</a:t>
            </a:r>
            <a:r>
              <a:rPr lang="en-US" baseline="0" dirty="0" smtClean="0"/>
              <a:t> </a:t>
            </a:r>
            <a:r>
              <a:rPr lang="en-US" dirty="0" smtClean="0"/>
              <a:t>15, 2017, 78 churches have community gardens; 71 churches have solar panels;</a:t>
            </a:r>
            <a:r>
              <a:rPr lang="en-US" baseline="0" dirty="0" smtClean="0"/>
              <a:t> </a:t>
            </a:r>
            <a:r>
              <a:rPr lang="en-US" dirty="0" smtClean="0"/>
              <a:t>and 41 churches have divested from fossil fuels.</a:t>
            </a:r>
          </a:p>
          <a:p>
            <a:r>
              <a:rPr lang="en-US" dirty="0" smtClean="0"/>
              <a:t>Further information about the environmental commitments of UCC congregations</a:t>
            </a:r>
            <a:r>
              <a:rPr lang="en-US" baseline="0" dirty="0" smtClean="0"/>
              <a:t> </a:t>
            </a:r>
            <a:r>
              <a:rPr lang="en-US" dirty="0" smtClean="0"/>
              <a:t>can be found at www.ucc.org/environmental-ministries.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general, the number of members removed each year exceeds the number</a:t>
            </a:r>
            <a:r>
              <a:rPr lang="en-US" baseline="0" dirty="0" smtClean="0"/>
              <a:t> </a:t>
            </a:r>
            <a:r>
              <a:rPr lang="en-US" dirty="0" smtClean="0"/>
              <a:t>of members added for that same time period. Members are removed</a:t>
            </a:r>
          </a:p>
          <a:p>
            <a:r>
              <a:rPr lang="en-US" dirty="0" smtClean="0"/>
              <a:t>from denominational records for a number of reasons including death,</a:t>
            </a:r>
            <a:r>
              <a:rPr lang="en-US" baseline="0" dirty="0" smtClean="0"/>
              <a:t> </a:t>
            </a:r>
            <a:r>
              <a:rPr lang="en-US" dirty="0" smtClean="0"/>
              <a:t>transfer of membership to another denomination, or updating of local</a:t>
            </a:r>
          </a:p>
          <a:p>
            <a:r>
              <a:rPr lang="en-US" dirty="0" smtClean="0"/>
              <a:t>church membership records.</a:t>
            </a:r>
            <a:r>
              <a:rPr lang="en-US" baseline="0" dirty="0" smtClean="0"/>
              <a:t> </a:t>
            </a:r>
            <a:r>
              <a:rPr lang="en-US" dirty="0" smtClean="0"/>
              <a:t>The difference between UCC members added and removed was greater in</a:t>
            </a:r>
            <a:r>
              <a:rPr lang="en-US" baseline="0" dirty="0" smtClean="0"/>
              <a:t> </a:t>
            </a:r>
            <a:r>
              <a:rPr lang="en-US" dirty="0" smtClean="0"/>
              <a:t>2016 than in 2015. In 2016, 20,406 members were added and 42,173 members</a:t>
            </a:r>
            <a:r>
              <a:rPr lang="en-US" baseline="0" dirty="0" smtClean="0"/>
              <a:t> </a:t>
            </a:r>
            <a:r>
              <a:rPr lang="en-US" dirty="0" smtClean="0"/>
              <a:t>were removed, with a net loss of 21,767 members. In 2015, there was</a:t>
            </a:r>
            <a:r>
              <a:rPr lang="en-US" baseline="0" dirty="0" smtClean="0"/>
              <a:t> </a:t>
            </a:r>
            <a:r>
              <a:rPr lang="en-US" dirty="0" smtClean="0"/>
              <a:t>a net loss of 19,625 members. (Note that net loss figures represented here</a:t>
            </a:r>
            <a:r>
              <a:rPr lang="en-US" baseline="0" dirty="0" smtClean="0"/>
              <a:t> </a:t>
            </a:r>
            <a:r>
              <a:rPr lang="en-US" dirty="0" smtClean="0"/>
              <a:t>are different than figures represented in the UCC Yearbook &amp; Directory,</a:t>
            </a:r>
            <a:r>
              <a:rPr lang="en-US" baseline="0" dirty="0" smtClean="0"/>
              <a:t> </a:t>
            </a:r>
            <a:r>
              <a:rPr lang="en-US" dirty="0" smtClean="0"/>
              <a:t>which are based on total membership.) Over time, addition and removal</a:t>
            </a:r>
            <a:r>
              <a:rPr lang="en-US" baseline="0" dirty="0" smtClean="0"/>
              <a:t> </a:t>
            </a:r>
            <a:r>
              <a:rPr lang="en-US" dirty="0" smtClean="0"/>
              <a:t>differences have fluctuated; but both have decreased steadily as total membership</a:t>
            </a:r>
            <a:r>
              <a:rPr lang="en-US" baseline="0" dirty="0" smtClean="0"/>
              <a:t> </a:t>
            </a:r>
            <a:r>
              <a:rPr lang="en-US" dirty="0" smtClean="0"/>
              <a:t>has decreased.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significant majority of congregations in the UCC self-identify as White/Euro-American (meaning that most members of a congregation belong</a:t>
            </a:r>
          </a:p>
          <a:p>
            <a:r>
              <a:rPr lang="en-US" dirty="0" smtClean="0"/>
              <a:t>to that particular racial/ethnic group). Over time, however, the UCC as</a:t>
            </a:r>
            <a:r>
              <a:rPr lang="en-US" baseline="0" dirty="0" smtClean="0"/>
              <a:t> </a:t>
            </a:r>
            <a:r>
              <a:rPr lang="en-US" dirty="0" smtClean="0"/>
              <a:t>a whole is becoming more racially/ethnically diverse. Over the last decade,</a:t>
            </a:r>
          </a:p>
          <a:p>
            <a:r>
              <a:rPr lang="en-US" dirty="0" smtClean="0"/>
              <a:t>the percentage of primarily White/Euro-American congregations</a:t>
            </a:r>
            <a:r>
              <a:rPr lang="en-US" baseline="0" dirty="0" smtClean="0"/>
              <a:t> </a:t>
            </a:r>
            <a:r>
              <a:rPr lang="en-US" dirty="0" smtClean="0"/>
              <a:t>decreased from 89.5% in 2006 to 85.9% in 2016; and the percentage of</a:t>
            </a:r>
          </a:p>
          <a:p>
            <a:r>
              <a:rPr lang="en-US" dirty="0" smtClean="0"/>
              <a:t>Bi-Racial/Multi-Racial and Other congregations increased from 1.4% in</a:t>
            </a:r>
            <a:r>
              <a:rPr lang="en-US" baseline="0" dirty="0" smtClean="0"/>
              <a:t> </a:t>
            </a:r>
            <a:r>
              <a:rPr lang="en-US" dirty="0" smtClean="0"/>
              <a:t>2006 to 4.6% in 2016. In addition, the percentage of Asian/Pacific Islander</a:t>
            </a:r>
          </a:p>
          <a:p>
            <a:r>
              <a:rPr lang="en-US" dirty="0" smtClean="0"/>
              <a:t>congregations increased to 3.9% in 2016 from 3.0% in 2006. One cause of</a:t>
            </a:r>
            <a:r>
              <a:rPr lang="en-US" baseline="0" dirty="0" smtClean="0"/>
              <a:t> </a:t>
            </a:r>
            <a:r>
              <a:rPr lang="en-US" dirty="0" smtClean="0"/>
              <a:t>this shift over time may be due to the fact that the majority of congregations</a:t>
            </a:r>
            <a:r>
              <a:rPr lang="en-US" baseline="0" dirty="0" smtClean="0"/>
              <a:t> </a:t>
            </a:r>
            <a:r>
              <a:rPr lang="en-US" dirty="0" smtClean="0"/>
              <a:t>that close, merge, or disaffiliate with the denomination are primarily</a:t>
            </a:r>
            <a:r>
              <a:rPr lang="en-US" baseline="0" dirty="0" smtClean="0"/>
              <a:t> </a:t>
            </a:r>
            <a:r>
              <a:rPr lang="en-US" dirty="0" smtClean="0"/>
              <a:t>White/Euro-American congregations, thus decreasing their overall percentage.</a:t>
            </a:r>
            <a:r>
              <a:rPr lang="en-US" baseline="0" dirty="0" smtClean="0"/>
              <a:t> </a:t>
            </a:r>
            <a:r>
              <a:rPr lang="en-US" dirty="0" smtClean="0"/>
              <a:t>This is also coupled with the fact that newer UCC congregations</a:t>
            </a:r>
            <a:r>
              <a:rPr lang="en-US" baseline="0" dirty="0" smtClean="0"/>
              <a:t> </a:t>
            </a:r>
            <a:r>
              <a:rPr lang="en-US" dirty="0" smtClean="0"/>
              <a:t>tend to be more racially/ethnically diverse.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UCC has only been in existence since 1957, many of its congregations</a:t>
            </a:r>
            <a:r>
              <a:rPr lang="en-US" baseline="0" dirty="0" smtClean="0"/>
              <a:t> </a:t>
            </a:r>
            <a:r>
              <a:rPr lang="en-US" dirty="0" smtClean="0"/>
              <a:t>were founded by predecessor denominations. Over two thirds</a:t>
            </a:r>
          </a:p>
          <a:p>
            <a:r>
              <a:rPr lang="en-US" dirty="0" smtClean="0"/>
              <a:t>of churches (69.0%) were organized before 1900. Two out of ten congregations(21.0%) were organized between 1900 and 1969, and one in ten</a:t>
            </a:r>
          </a:p>
          <a:p>
            <a:r>
              <a:rPr lang="en-US" dirty="0" smtClean="0"/>
              <a:t>(10.0%) were organized in the last 45 years. Over time, the percentage of</a:t>
            </a:r>
            <a:r>
              <a:rPr lang="en-US" baseline="0" dirty="0" smtClean="0"/>
              <a:t> </a:t>
            </a:r>
            <a:r>
              <a:rPr lang="en-US" dirty="0" smtClean="0"/>
              <a:t>the UCC’s newer churches is slowly increasing while the percentage of</a:t>
            </a:r>
          </a:p>
          <a:p>
            <a:r>
              <a:rPr lang="en-US" dirty="0" smtClean="0"/>
              <a:t>older churches is slowly decreasing.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three in ten UCC members (29.8%) belong to congregations of 201-400 members, and this figure did not change significantly over the past decade.</a:t>
            </a:r>
            <a:r>
              <a:rPr lang="en-US" baseline="0" dirty="0" smtClean="0"/>
              <a:t> </a:t>
            </a:r>
            <a:r>
              <a:rPr lang="en-US" dirty="0" smtClean="0"/>
              <a:t>An increased percentage of UCC individuals held membership in smaller churches over this same time period, however, with 35.6% of all members attending</a:t>
            </a:r>
            <a:r>
              <a:rPr lang="en-US" baseline="0" dirty="0" smtClean="0"/>
              <a:t> </a:t>
            </a:r>
            <a:r>
              <a:rPr lang="en-US" dirty="0" smtClean="0"/>
              <a:t>congregations with 200 or fewer members in 2016 compared to 27.2% of all members in 2006. This trend is expected to continue in future years.</a:t>
            </a:r>
            <a:r>
              <a:rPr lang="en-US" baseline="0" dirty="0" smtClean="0"/>
              <a:t> </a:t>
            </a:r>
            <a:r>
              <a:rPr lang="en-US" dirty="0" smtClean="0"/>
              <a:t>As a result, percentages of smaller membership UCC congregations increased over the past decade. Four in ten congregations (44.4%) reported a membership</a:t>
            </a:r>
            <a:r>
              <a:rPr lang="en-US" baseline="0" dirty="0" smtClean="0"/>
              <a:t> </a:t>
            </a:r>
            <a:r>
              <a:rPr lang="en-US" dirty="0" smtClean="0"/>
              <a:t>of 100 or fewer, compared with 36.4% in 2006. Congregations with 101-200 members increased slightly since 2006, from 27.0% to 27.4%.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considering worship attendance figures rather than membership</a:t>
            </a:r>
            <a:r>
              <a:rPr lang="en-US" baseline="0" dirty="0" smtClean="0"/>
              <a:t> </a:t>
            </a:r>
            <a:r>
              <a:rPr lang="en-US" dirty="0" smtClean="0"/>
              <a:t>size, even more congregations are categorized as smaller churches. In</a:t>
            </a:r>
          </a:p>
          <a:p>
            <a:r>
              <a:rPr lang="en-US" dirty="0" smtClean="0"/>
              <a:t>2016, eight in ten churches in the UCC (82.6%) had a weekly worship attendance</a:t>
            </a:r>
            <a:r>
              <a:rPr lang="en-US" baseline="0" dirty="0" smtClean="0"/>
              <a:t> </a:t>
            </a:r>
            <a:r>
              <a:rPr lang="en-US" dirty="0" smtClean="0"/>
              <a:t>of 1–100, a 9.4% increase from 2010 and a 34.5% increase from</a:t>
            </a:r>
            <a:r>
              <a:rPr lang="en-US" baseline="0" dirty="0" smtClean="0"/>
              <a:t> </a:t>
            </a:r>
            <a:r>
              <a:rPr lang="en-US" dirty="0" smtClean="0"/>
              <a:t>2000. Over time, the percentage of congregations with greater worship</a:t>
            </a:r>
            <a:r>
              <a:rPr lang="en-US" baseline="0" dirty="0" smtClean="0"/>
              <a:t> </a:t>
            </a:r>
            <a:r>
              <a:rPr lang="en-US" dirty="0" smtClean="0"/>
              <a:t>attendance numbers has decreased steadily, with the most dramatic decreases</a:t>
            </a:r>
            <a:r>
              <a:rPr lang="en-US" baseline="0" dirty="0" smtClean="0"/>
              <a:t> </a:t>
            </a:r>
            <a:r>
              <a:rPr lang="en-US" dirty="0" smtClean="0"/>
              <a:t>occurring in congregations of 101–400 worship attenders since</a:t>
            </a:r>
            <a:r>
              <a:rPr lang="en-US" baseline="0" dirty="0" smtClean="0"/>
              <a:t> </a:t>
            </a:r>
            <a:r>
              <a:rPr lang="en-US" dirty="0" smtClean="0"/>
              <a:t>1995. As a result, nearly half (49.0%) of all UCC congregations now have a</a:t>
            </a:r>
            <a:r>
              <a:rPr lang="en-US" baseline="0" dirty="0" smtClean="0"/>
              <a:t> </a:t>
            </a:r>
            <a:r>
              <a:rPr lang="en-US" dirty="0" smtClean="0"/>
              <a:t>weekly worship attendance of 1–50 individuals.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relationship between worship attendance and membership is shifting</a:t>
            </a:r>
            <a:r>
              <a:rPr lang="en-US" baseline="0" dirty="0" smtClean="0"/>
              <a:t> </a:t>
            </a:r>
            <a:r>
              <a:rPr lang="en-US" dirty="0" smtClean="0"/>
              <a:t>incrementally over time. From 1995 to 2016, decreased percentages</a:t>
            </a:r>
          </a:p>
          <a:p>
            <a:r>
              <a:rPr lang="en-US" dirty="0" smtClean="0"/>
              <a:t>of people attended worship when compared to total congregational</a:t>
            </a:r>
            <a:r>
              <a:rPr lang="en-US" baseline="0" dirty="0" smtClean="0"/>
              <a:t> </a:t>
            </a:r>
            <a:r>
              <a:rPr lang="en-US" dirty="0" smtClean="0"/>
              <a:t>membership, except for the smallest membership congregations. On</a:t>
            </a:r>
          </a:p>
          <a:p>
            <a:r>
              <a:rPr lang="en-US" dirty="0" smtClean="0"/>
              <a:t>average, 73.4% of a 1–50 member congregation’s total membership attended</a:t>
            </a:r>
            <a:r>
              <a:rPr lang="en-US" baseline="0" dirty="0" smtClean="0"/>
              <a:t> </a:t>
            </a:r>
            <a:r>
              <a:rPr lang="en-US" dirty="0" smtClean="0"/>
              <a:t>worship on a weekly basis in 1995. In 2016, an average of 83.4% of members</a:t>
            </a:r>
            <a:r>
              <a:rPr lang="en-US" baseline="0" dirty="0" smtClean="0"/>
              <a:t> </a:t>
            </a:r>
            <a:r>
              <a:rPr lang="en-US" dirty="0" smtClean="0"/>
              <a:t>attended weekly worship for the same size congregation. Overall, a greater</a:t>
            </a:r>
            <a:r>
              <a:rPr lang="en-US" baseline="0" dirty="0" smtClean="0"/>
              <a:t> </a:t>
            </a:r>
            <a:r>
              <a:rPr lang="en-US" dirty="0" smtClean="0"/>
              <a:t>percentage of members regularly attend worship in smaller congregations</a:t>
            </a:r>
            <a:r>
              <a:rPr lang="en-US" baseline="0" dirty="0" smtClean="0"/>
              <a:t> </a:t>
            </a:r>
            <a:r>
              <a:rPr lang="en-US" dirty="0" smtClean="0"/>
              <a:t>when compared with larger congregations, which suggests that the nature</a:t>
            </a:r>
            <a:r>
              <a:rPr lang="en-US" baseline="0" dirty="0" smtClean="0"/>
              <a:t> </a:t>
            </a:r>
            <a:r>
              <a:rPr lang="en-US" dirty="0" smtClean="0"/>
              <a:t>of relationships in smaller versus larger congregations may affect overall</a:t>
            </a:r>
            <a:r>
              <a:rPr lang="en-US" baseline="0" dirty="0" smtClean="0"/>
              <a:t> </a:t>
            </a:r>
            <a:r>
              <a:rPr lang="en-US" dirty="0" smtClean="0"/>
              <a:t>participation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0CB-657E-49C5-963B-DE1A3BF11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1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B03-0A59-4367-B6BD-8FD8874BD66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94BF-9037-4D50-A292-64624A8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1438"/>
            <a:ext cx="86772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5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Worship Attendance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2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Worship Attendance and Membership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41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5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Christian Education/Faith Formation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195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1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Christian Education/Faith Formation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8835"/>
            <a:ext cx="487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Congregational Designations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Congregational Outreach</a:t>
            </a:r>
            <a:endParaRPr 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8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Mission/Immersion/Service Trips</a:t>
            </a:r>
            <a:endParaRPr 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48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UCC Authorized Ministers</a:t>
            </a:r>
            <a:endParaRPr lang="en-US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3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UCC Authorized Ministers</a:t>
            </a:r>
            <a:endParaRPr lang="en-US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2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Trends in Ordained Ministry</a:t>
            </a:r>
            <a:endParaRPr 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0013"/>
            <a:ext cx="86106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3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 Authorized Ministers by Age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2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UCC Authorized Ministers by Race/Ethnicity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199"/>
            <a:ext cx="8229600" cy="41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UCC Ordained Ministers in Local Churches by Race/Ethnicity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7197"/>
            <a:ext cx="8229600" cy="385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9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UCC Authorized Ministers by Gender Demographics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2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UCC Ordained Ministers in Local Churches by Gender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110"/>
            <a:ext cx="8229600" cy="40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Ordinations and MIDs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41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Local Church Financial Trends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2264"/>
            <a:ext cx="8229600" cy="37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7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Stewardship and Mission Support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5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Stewardship and Mission Support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755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495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54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Church Dollar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43881"/>
            <a:ext cx="7677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6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UCC Congregations and Members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30962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9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Special Report: Statistical Highlights on Global Ministries</a:t>
            </a:r>
            <a:endParaRPr lang="en-US" sz="32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2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Global Humanitarian and Development Ministries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470811" cy="55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60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Report: Statistical Highlights on CHHSM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9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Financial Trends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020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467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82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Report: Environmental Commitments of UCC Congregations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253"/>
            <a:ext cx="414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14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1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UCC Congregations and Members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5172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71" y="1752600"/>
            <a:ext cx="4533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7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and Decline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41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Membership Growth and Decline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Congregations by Race/Ethnicity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0385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5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Congregations by Date of Organization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34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0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Congregation Size by Membership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00200"/>
            <a:ext cx="4419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0"/>
            <a:ext cx="4419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1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4130</Words>
  <Application>Microsoft Office PowerPoint</Application>
  <PresentationFormat>On-screen Show (4:3)</PresentationFormat>
  <Paragraphs>136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UCC Congregations and Members</vt:lpstr>
      <vt:lpstr>UCC Congregations and Members</vt:lpstr>
      <vt:lpstr>Growth and Decline</vt:lpstr>
      <vt:lpstr>Membership Growth and Decline</vt:lpstr>
      <vt:lpstr>Congregations by Race/Ethnicity</vt:lpstr>
      <vt:lpstr>Congregations by Date of Organization</vt:lpstr>
      <vt:lpstr>Congregation Size by Membership</vt:lpstr>
      <vt:lpstr>Worship Attendance</vt:lpstr>
      <vt:lpstr>Worship Attendance and Membership</vt:lpstr>
      <vt:lpstr>Christian Education/Faith Formation</vt:lpstr>
      <vt:lpstr>Christian Education/Faith Formation</vt:lpstr>
      <vt:lpstr>Congregational Designations</vt:lpstr>
      <vt:lpstr>Congregational Outreach</vt:lpstr>
      <vt:lpstr>Mission/Immersion/Service Trips</vt:lpstr>
      <vt:lpstr>UCC Authorized Ministers</vt:lpstr>
      <vt:lpstr>Summary of UCC Authorized Ministers</vt:lpstr>
      <vt:lpstr>Trends in Ordained Ministry</vt:lpstr>
      <vt:lpstr>UCC Authorized Ministers by Age</vt:lpstr>
      <vt:lpstr>UCC Authorized Ministers by Race/Ethnicity</vt:lpstr>
      <vt:lpstr>UCC Ordained Ministers in Local Churches by Race/Ethnicity</vt:lpstr>
      <vt:lpstr>UCC Authorized Ministers by Gender Demographics</vt:lpstr>
      <vt:lpstr>UCC Ordained Ministers in Local Churches by Gender</vt:lpstr>
      <vt:lpstr>Ordinations and MIDs</vt:lpstr>
      <vt:lpstr>Local Church Financial Trends</vt:lpstr>
      <vt:lpstr>Stewardship and Mission Support</vt:lpstr>
      <vt:lpstr>Stewardship and Mission Support</vt:lpstr>
      <vt:lpstr>The Church Dollar</vt:lpstr>
      <vt:lpstr>Special Report: Statistical Highlights on Global Ministries</vt:lpstr>
      <vt:lpstr>Global Humanitarian and Development Ministries</vt:lpstr>
      <vt:lpstr>Special Report: Statistical Highlights on CHHSM</vt:lpstr>
      <vt:lpstr>Financial Trends</vt:lpstr>
      <vt:lpstr>Special Report: Environmental Commitments of UCC Congregations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Billings</dc:creator>
  <cp:lastModifiedBy>Kristina Lizardy-Hajbi</cp:lastModifiedBy>
  <cp:revision>24</cp:revision>
  <dcterms:created xsi:type="dcterms:W3CDTF">2017-09-18T16:15:35Z</dcterms:created>
  <dcterms:modified xsi:type="dcterms:W3CDTF">2017-10-19T14:58:11Z</dcterms:modified>
</cp:coreProperties>
</file>